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41"/>
  </p:notesMasterIdLst>
  <p:handoutMasterIdLst>
    <p:handoutMasterId r:id="rId42"/>
  </p:handoutMasterIdLst>
  <p:sldIdLst>
    <p:sldId id="256" r:id="rId5"/>
    <p:sldId id="792" r:id="rId6"/>
    <p:sldId id="781" r:id="rId7"/>
    <p:sldId id="782" r:id="rId8"/>
    <p:sldId id="783" r:id="rId9"/>
    <p:sldId id="784" r:id="rId10"/>
    <p:sldId id="785" r:id="rId11"/>
    <p:sldId id="786" r:id="rId12"/>
    <p:sldId id="787" r:id="rId13"/>
    <p:sldId id="788" r:id="rId14"/>
    <p:sldId id="789" r:id="rId15"/>
    <p:sldId id="790" r:id="rId16"/>
    <p:sldId id="791" r:id="rId17"/>
    <p:sldId id="774" r:id="rId18"/>
    <p:sldId id="775" r:id="rId19"/>
    <p:sldId id="776" r:id="rId20"/>
    <p:sldId id="777" r:id="rId21"/>
    <p:sldId id="778" r:id="rId22"/>
    <p:sldId id="779" r:id="rId23"/>
    <p:sldId id="780" r:id="rId24"/>
    <p:sldId id="756" r:id="rId25"/>
    <p:sldId id="757" r:id="rId26"/>
    <p:sldId id="764" r:id="rId27"/>
    <p:sldId id="758" r:id="rId28"/>
    <p:sldId id="759" r:id="rId29"/>
    <p:sldId id="763" r:id="rId30"/>
    <p:sldId id="768" r:id="rId31"/>
    <p:sldId id="767" r:id="rId32"/>
    <p:sldId id="769" r:id="rId33"/>
    <p:sldId id="765" r:id="rId34"/>
    <p:sldId id="766" r:id="rId35"/>
    <p:sldId id="770" r:id="rId36"/>
    <p:sldId id="772" r:id="rId37"/>
    <p:sldId id="771" r:id="rId38"/>
    <p:sldId id="773" r:id="rId39"/>
    <p:sldId id="74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792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74"/>
            <p14:sldId id="775"/>
            <p14:sldId id="776"/>
            <p14:sldId id="777"/>
            <p14:sldId id="778"/>
            <p14:sldId id="779"/>
            <p14:sldId id="780"/>
            <p14:sldId id="756"/>
            <p14:sldId id="757"/>
            <p14:sldId id="764"/>
            <p14:sldId id="758"/>
            <p14:sldId id="759"/>
            <p14:sldId id="763"/>
            <p14:sldId id="768"/>
            <p14:sldId id="767"/>
            <p14:sldId id="769"/>
            <p14:sldId id="765"/>
            <p14:sldId id="766"/>
            <p14:sldId id="770"/>
            <p14:sldId id="772"/>
            <p14:sldId id="771"/>
            <p14:sldId id="773"/>
            <p14:sldId id="7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7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>
        <p:scale>
          <a:sx n="94" d="100"/>
          <a:sy n="94" d="100"/>
        </p:scale>
        <p:origin x="78" y="2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27/04/2021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27/04/2021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27/04/2021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27/04/2021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27/04/2021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27/04/2021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28/04/2021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Coating Periods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0792F-29BA-423D-B952-130BB430B9BD}"/>
              </a:ext>
            </a:extLst>
          </p:cNvPr>
          <p:cNvSpPr txBox="1"/>
          <p:nvPr/>
        </p:nvSpPr>
        <p:spPr>
          <a:xfrm>
            <a:off x="426720" y="528828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Coating periods are now ignored (in both </a:t>
            </a:r>
            <a:r>
              <a:rPr lang="en-GB" b="1" dirty="0"/>
              <a:t>initial training data </a:t>
            </a:r>
            <a:r>
              <a:rPr lang="en-GB" dirty="0"/>
              <a:t>and in the online parameter updates).</a:t>
            </a:r>
          </a:p>
          <a:p>
            <a:endParaRPr lang="en-GB" dirty="0"/>
          </a:p>
          <a:p>
            <a:r>
              <a:rPr lang="en-GB" dirty="0"/>
              <a:t>Note we still ignore data points move than 5 from the model’s predictions.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610DB-B828-4DFF-BF35-FE05AC9E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08" y="902492"/>
            <a:ext cx="6348792" cy="42023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393D1-6DE8-43B3-B2C2-D9DA1583C2AD}"/>
              </a:ext>
            </a:extLst>
          </p:cNvPr>
          <p:cNvSpPr/>
          <p:nvPr/>
        </p:nvSpPr>
        <p:spPr>
          <a:xfrm>
            <a:off x="4211320" y="3561080"/>
            <a:ext cx="1112520" cy="670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28E77-F757-4414-B52C-88C0EB968166}"/>
              </a:ext>
            </a:extLst>
          </p:cNvPr>
          <p:cNvSpPr txBox="1"/>
          <p:nvPr/>
        </p:nvSpPr>
        <p:spPr>
          <a:xfrm>
            <a:off x="8808720" y="902492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 would still like to have a closer look at these…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6DB349-F4FE-42EC-9866-4A338A69573F}"/>
              </a:ext>
            </a:extLst>
          </p:cNvPr>
          <p:cNvCxnSpPr/>
          <p:nvPr/>
        </p:nvCxnSpPr>
        <p:spPr>
          <a:xfrm flipH="1">
            <a:off x="5400040" y="1610360"/>
            <a:ext cx="3408680" cy="191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40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Coating Periods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0792F-29BA-423D-B952-130BB430B9BD}"/>
              </a:ext>
            </a:extLst>
          </p:cNvPr>
          <p:cNvSpPr txBox="1"/>
          <p:nvPr/>
        </p:nvSpPr>
        <p:spPr>
          <a:xfrm>
            <a:off x="426720" y="528828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Coating periods are now ignored (in both </a:t>
            </a:r>
            <a:r>
              <a:rPr lang="en-GB" b="1" dirty="0"/>
              <a:t>initial training data </a:t>
            </a:r>
            <a:r>
              <a:rPr lang="en-GB" dirty="0"/>
              <a:t>and in the online parameter updates).</a:t>
            </a:r>
          </a:p>
          <a:p>
            <a:endParaRPr lang="en-GB" dirty="0"/>
          </a:p>
          <a:p>
            <a:r>
              <a:rPr lang="en-GB" dirty="0"/>
              <a:t>Note we still ignore data points move than 5 from the model’s predictions.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EBE4E-ECFD-4A74-8CD9-B54BD25F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621" y="1036320"/>
            <a:ext cx="5995012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3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Presenting Model Performance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EBE4E-ECFD-4A74-8CD9-B54BD25F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1" y="1401445"/>
            <a:ext cx="5256554" cy="3362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69A5B-6724-49C5-8AE1-D45CDF08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63" y="1264286"/>
            <a:ext cx="5409552" cy="3907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D21A0D-4E09-494F-BCDB-B6C0CDCFAE10}"/>
              </a:ext>
            </a:extLst>
          </p:cNvPr>
          <p:cNvSpPr txBox="1"/>
          <p:nvPr/>
        </p:nvSpPr>
        <p:spPr>
          <a:xfrm>
            <a:off x="838200" y="5020994"/>
            <a:ext cx="764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could include a line on the PCA plot, indicating if the furnace is moving into a different state in the next 72 hours?</a:t>
            </a:r>
          </a:p>
          <a:p>
            <a:endParaRPr lang="en-GB" dirty="0"/>
          </a:p>
          <a:p>
            <a:r>
              <a:rPr lang="en-GB" dirty="0"/>
              <a:t>Compare with a different (less interpretable) model?</a:t>
            </a:r>
          </a:p>
        </p:txBody>
      </p:sp>
    </p:spTree>
    <p:extLst>
      <p:ext uri="{BB962C8B-B14F-4D97-AF65-F5344CB8AC3E}">
        <p14:creationId xmlns:p14="http://schemas.microsoft.com/office/powerpoint/2010/main" val="296390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 Signals (Example)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D21A0D-4E09-494F-BCDB-B6C0CDCFAE10}"/>
              </a:ext>
            </a:extLst>
          </p:cNvPr>
          <p:cNvSpPr txBox="1"/>
          <p:nvPr/>
        </p:nvSpPr>
        <p:spPr>
          <a:xfrm>
            <a:off x="416560" y="977315"/>
            <a:ext cx="1123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"/>
            <a:r>
              <a:rPr lang="en-GB" sz="1800" u="none" strike="noStrike" dirty="0">
                <a:effectLst/>
              </a:rPr>
              <a:t>Regenerator Base Temperature Port 1 LHS vs Regenerator Base Temperature Port 1 RHS…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fontAlgn="b"/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69640-7FCC-4EFF-8A21-7F1A0A2D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7" y="1488440"/>
            <a:ext cx="6005142" cy="449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C69EE-7C8A-42A1-9324-7A5579EC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64" y="1584960"/>
            <a:ext cx="5809412" cy="40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8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fault density by modules at the coating region</a:t>
            </a:r>
            <a:endParaRPr lang="en-GB" sz="28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5519BD6-9897-40C6-ADFB-B12E2D064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753" r="2938" b="1950"/>
          <a:stretch/>
        </p:blipFill>
        <p:spPr>
          <a:xfrm>
            <a:off x="254493" y="1074198"/>
            <a:ext cx="11683014" cy="50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fault density by modules at the coating region</a:t>
            </a:r>
            <a:endParaRPr lang="en-GB" sz="2800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54CCABD-09AE-4A37-BFC6-321610712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8443" r="16626" b="9701"/>
          <a:stretch/>
        </p:blipFill>
        <p:spPr>
          <a:xfrm>
            <a:off x="1572827" y="870012"/>
            <a:ext cx="9046346" cy="51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1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fault density by modules at the coating region</a:t>
            </a:r>
            <a:endParaRPr lang="en-GB" sz="2800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54CCABD-09AE-4A37-BFC6-321610712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8443" r="16626" b="9701"/>
          <a:stretch/>
        </p:blipFill>
        <p:spPr>
          <a:xfrm>
            <a:off x="1572827" y="870012"/>
            <a:ext cx="9046346" cy="51978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A5F7BF-4144-460F-BBAB-1694FF99F2A8}"/>
              </a:ext>
            </a:extLst>
          </p:cNvPr>
          <p:cNvSpPr/>
          <p:nvPr/>
        </p:nvSpPr>
        <p:spPr>
          <a:xfrm>
            <a:off x="8153400" y="1473693"/>
            <a:ext cx="804169" cy="112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74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fault density by modules at the coating region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56CC3-0C31-4DF2-A87F-688B53904E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" t="7325" r="16481" b="9102"/>
          <a:stretch/>
        </p:blipFill>
        <p:spPr>
          <a:xfrm>
            <a:off x="1550633" y="855425"/>
            <a:ext cx="9090734" cy="530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62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fault density by modules at the coating region</a:t>
            </a:r>
            <a:endParaRPr lang="en-GB" sz="28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E40127E-6FA7-4801-972C-377CCCECD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8722" r="16480" b="9701"/>
          <a:stretch/>
        </p:blipFill>
        <p:spPr>
          <a:xfrm>
            <a:off x="1572827" y="933428"/>
            <a:ext cx="9046345" cy="5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96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fault density by modules at the coating region</a:t>
            </a:r>
            <a:endParaRPr lang="en-GB" sz="28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E40127E-6FA7-4801-972C-377CCCECD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8722" r="16480" b="9701"/>
          <a:stretch/>
        </p:blipFill>
        <p:spPr>
          <a:xfrm>
            <a:off x="1572827" y="933428"/>
            <a:ext cx="9046345" cy="5180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4F7A56-B714-494F-8E05-D30AF2432788}"/>
              </a:ext>
            </a:extLst>
          </p:cNvPr>
          <p:cNvSpPr/>
          <p:nvPr/>
        </p:nvSpPr>
        <p:spPr>
          <a:xfrm>
            <a:off x="3341702" y="1100830"/>
            <a:ext cx="2754297" cy="112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74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752F2-B387-45B8-B003-13ABCF17B5EF}"/>
              </a:ext>
            </a:extLst>
          </p:cNvPr>
          <p:cNvSpPr txBox="1"/>
          <p:nvPr/>
        </p:nvSpPr>
        <p:spPr>
          <a:xfrm>
            <a:off x="741680" y="1529080"/>
            <a:ext cx="8260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Removing coating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Presenting model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Combination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cs typeface="Arial" panose="020B0604020202020204" pitchFamily="34" charset="0"/>
              </a:rPr>
              <a:t>Exploring fault density by modules at the coating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cs typeface="Arial" panose="020B0604020202020204" pitchFamily="34" charset="0"/>
              </a:rPr>
              <a:t>ISRA5D Fault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878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fault density by modules at the coating region</a:t>
            </a:r>
            <a:endParaRPr lang="en-GB" sz="2800" dirty="0"/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90AE6FB3-0174-41AA-9D30-BC7595E81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7325" r="16626" b="9701"/>
          <a:stretch/>
        </p:blipFill>
        <p:spPr>
          <a:xfrm>
            <a:off x="1568388" y="794551"/>
            <a:ext cx="9055224" cy="52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7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Focusing only on ‘Class Faults’.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098" name="Picture 2" descr="C:\Users\HP\Desktop\Figure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t="7204" r="8685" b="11775"/>
          <a:stretch/>
        </p:blipFill>
        <p:spPr bwMode="auto">
          <a:xfrm>
            <a:off x="1731263" y="1505156"/>
            <a:ext cx="8438898" cy="46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938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Focusing only on ‘Class Faults’.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2" name="Picture 2" descr="C:\Users\HP\Desktop\Figu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11" y="1393188"/>
            <a:ext cx="5425730" cy="407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P\Desktop\c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206" y="1393188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621536" y="2974848"/>
            <a:ext cx="2218944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05456" y="2118770"/>
            <a:ext cx="0" cy="291388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7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HP\Desktop\Figu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11" y="1393188"/>
            <a:ext cx="5425730" cy="407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Focusing only on ‘Class Faults’.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3" name="Picture 3" descr="C:\Users\HP\Desktop\cla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206" y="1393188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91061DC-6019-4E00-BE3D-51099C7A8A72}"/>
              </a:ext>
            </a:extLst>
          </p:cNvPr>
          <p:cNvSpPr/>
          <p:nvPr/>
        </p:nvSpPr>
        <p:spPr>
          <a:xfrm>
            <a:off x="1694688" y="2901696"/>
            <a:ext cx="768096" cy="14061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 descr="C:\Users\HP\Desktop\Figure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9"/>
          <a:stretch/>
        </p:blipFill>
        <p:spPr bwMode="auto">
          <a:xfrm>
            <a:off x="3523806" y="1524000"/>
            <a:ext cx="5851525" cy="4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04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Now focusing only on ‘Module Faults’.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6" name="Picture 2" descr="C:\Users\HP\Desktop\Figure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8142" r="8275" b="10650"/>
          <a:stretch/>
        </p:blipFill>
        <p:spPr bwMode="auto">
          <a:xfrm>
            <a:off x="1828799" y="1520632"/>
            <a:ext cx="8656321" cy="46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813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Now focusing only on ‘Module Faults’.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C:\Users\HP\Desktop\Figu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3" y="1394238"/>
            <a:ext cx="5294376" cy="39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P\Desktop\mo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94238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225040" y="2036064"/>
            <a:ext cx="0" cy="291388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48384" y="3493008"/>
            <a:ext cx="2218944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569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Now focusing only on ‘Module Faults’.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C:\Users\HP\Desktop\Figu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3" y="1394238"/>
            <a:ext cx="5294376" cy="39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P\Desktop\mod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94238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E410006-908E-4C81-93B4-C4D85975C77C}"/>
              </a:ext>
            </a:extLst>
          </p:cNvPr>
          <p:cNvSpPr/>
          <p:nvPr/>
        </p:nvSpPr>
        <p:spPr>
          <a:xfrm>
            <a:off x="1584960" y="3379988"/>
            <a:ext cx="597408" cy="14968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C:\Users\HP\Desktop\Figure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5"/>
          <a:stretch/>
        </p:blipFill>
        <p:spPr bwMode="auto">
          <a:xfrm>
            <a:off x="3170238" y="1473162"/>
            <a:ext cx="6327330" cy="433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44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Now focusing only on ‘Faults Type’.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Picture 3" descr="C:\Users\HP\Desktop\Figure_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8142" r="7662" b="11963"/>
          <a:stretch/>
        </p:blipFill>
        <p:spPr bwMode="auto">
          <a:xfrm>
            <a:off x="2401823" y="1630360"/>
            <a:ext cx="6839713" cy="403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145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28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Now focusing only on ‘Faults Type’.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7" name="Picture 3" descr="C:\Users\HP\Desktop\Figu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96" y="1502265"/>
            <a:ext cx="5083674" cy="381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P\Desktop\Figure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670" y="1392539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402080" y="2426208"/>
            <a:ext cx="2218944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32432" y="1999488"/>
            <a:ext cx="0" cy="291388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07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Now focusing only on ‘Faults Type’.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7" name="Picture 3" descr="C:\Users\HP\Desktop\Figu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96" y="1502265"/>
            <a:ext cx="5083674" cy="381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P\Desktop\Figure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670" y="1392539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E410006-908E-4C81-93B4-C4D85975C77C}"/>
              </a:ext>
            </a:extLst>
          </p:cNvPr>
          <p:cNvSpPr/>
          <p:nvPr/>
        </p:nvSpPr>
        <p:spPr>
          <a:xfrm>
            <a:off x="1450848" y="2523744"/>
            <a:ext cx="597408" cy="18484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C:\Users\HP\Desktop\Figure_2b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3"/>
          <a:stretch/>
        </p:blipFill>
        <p:spPr bwMode="auto">
          <a:xfrm>
            <a:off x="3170238" y="1502265"/>
            <a:ext cx="5851525" cy="412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05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Coating Periods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45E5-52FB-494F-8CA0-056475A6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1" y="1005840"/>
            <a:ext cx="5195520" cy="37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56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Including Class 6-10, Module 0-4, Type 2-4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218" name="Picture 2" descr="C:\Users\HP\Desktop\Figur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22103"/>
            <a:ext cx="5200225" cy="390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HP\Desktop\Figure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22" y="1622103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>
            <a:off x="1402080" y="3681984"/>
            <a:ext cx="2218944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32432" y="2182368"/>
            <a:ext cx="0" cy="291388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509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Including Class 6-10, Module 0-4, Type 2-4</a:t>
            </a:r>
          </a:p>
        </p:txBody>
      </p:sp>
      <p:pic>
        <p:nvPicPr>
          <p:cNvPr id="9218" name="Picture 2" descr="C:\Users\HP\Desktop\Figure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22103"/>
            <a:ext cx="5465382" cy="409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HP\Desktop\Figure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22" y="1622103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HP\Desktop\Figure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8" y="1565983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99CD210-5A17-4B51-835B-ABDA26BDB9A3}"/>
              </a:ext>
            </a:extLst>
          </p:cNvPr>
          <p:cNvSpPr/>
          <p:nvPr/>
        </p:nvSpPr>
        <p:spPr>
          <a:xfrm>
            <a:off x="1640615" y="3705080"/>
            <a:ext cx="383258" cy="805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268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4158"/>
            <a:ext cx="4114800" cy="365125"/>
          </a:xfrm>
        </p:spPr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Including Class 6-10, Module 0-4, Type 2-4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Clustered into 10 clusters (k-means)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/>
        </p:blipFill>
        <p:spPr bwMode="auto">
          <a:xfrm>
            <a:off x="646176" y="1853182"/>
            <a:ext cx="5657088" cy="3890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7" r="7800"/>
          <a:stretch/>
        </p:blipFill>
        <p:spPr bwMode="auto">
          <a:xfrm>
            <a:off x="5986272" y="1853182"/>
            <a:ext cx="5254752" cy="389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99CD210-5A17-4B51-835B-ABDA26BDB9A3}"/>
              </a:ext>
            </a:extLst>
          </p:cNvPr>
          <p:cNvSpPr/>
          <p:nvPr/>
        </p:nvSpPr>
        <p:spPr>
          <a:xfrm>
            <a:off x="1426464" y="2981550"/>
            <a:ext cx="780288" cy="1633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846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Including Class 6-10, Module 0-4, Type 2-4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 t="9989" r="8319" b="13139"/>
          <a:stretch/>
        </p:blipFill>
        <p:spPr bwMode="auto">
          <a:xfrm>
            <a:off x="472440" y="2322576"/>
            <a:ext cx="7193280" cy="356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3"/>
          <a:stretch/>
        </p:blipFill>
        <p:spPr bwMode="auto">
          <a:xfrm>
            <a:off x="5169408" y="195072"/>
            <a:ext cx="6096000" cy="425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20512" y="4657344"/>
            <a:ext cx="585216" cy="829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269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84A55-541C-422B-B236-B868F9AB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2E303-88EA-42C0-8C51-27E4C9B9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EDA4C-7FBC-49C1-93E8-C2DFFCB81D91}"/>
              </a:ext>
            </a:extLst>
          </p:cNvPr>
          <p:cNvSpPr txBox="1"/>
          <p:nvPr/>
        </p:nvSpPr>
        <p:spPr>
          <a:xfrm>
            <a:off x="472440" y="984029"/>
            <a:ext cx="976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Including Class 6-10, Module 0-4, Type 2-4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Clustered into 5 clusters (k-means)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3" name="Picture 3" descr="C:\Users\HP\Desktop\Figure_5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0206" r="8684" b="11400"/>
          <a:stretch/>
        </p:blipFill>
        <p:spPr bwMode="auto">
          <a:xfrm>
            <a:off x="780289" y="1907359"/>
            <a:ext cx="7997951" cy="409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10528" y="4657344"/>
            <a:ext cx="585216" cy="829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4" name="Picture 4" descr="C:\Users\HP\Desktop\Figure_5_co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477" y="0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38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35</a:t>
            </a:fld>
            <a:endParaRPr lang="en-GB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b="25424"/>
          <a:stretch/>
        </p:blipFill>
        <p:spPr>
          <a:xfrm>
            <a:off x="2985366" y="1456720"/>
            <a:ext cx="5731510" cy="2059504"/>
          </a:xfrm>
          <a:prstGeom prst="rect">
            <a:avLst/>
          </a:prstGeom>
        </p:spPr>
      </p:pic>
      <p:sp>
        <p:nvSpPr>
          <p:cNvPr id="7" name="AutoShape 2" descr="https://owa.liv.ac.uk/owa/service.svc/s/GetFileAttachment?id=AAMkAGY3MGIxYzA3LWJlZGQtNGEwNS04MWUyLWY3ZGYwMjZhZmY3ZgBGAAAAAAD3oqmUVcpVRZmozNVuXK5nBwAKgmUJp3cDSZDH%2FFGOiJuJAAAAAAEMAAAKgmUJp3cDSZDH%2FFGOiJuJAAM4MqeAAAABEgAQAB4PBuEMHqZLuDHFf8QWh4E%3D&amp;X-OWA-CANARY=Dqwr8lFdEkOjn2QwbQvs5cAXsbxtCdkI7_k4q8LuCZRi3iwel7cK0aZMeSJW1ZqAT9ol07ylQf8.&amp;isImagePreview=True"/>
          <p:cNvSpPr>
            <a:spLocks noChangeAspect="1" noChangeArrowheads="1"/>
          </p:cNvSpPr>
          <p:nvPr/>
        </p:nvSpPr>
        <p:spPr bwMode="auto">
          <a:xfrm>
            <a:off x="155575" y="-3633788"/>
            <a:ext cx="16144875" cy="75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777" y="3625311"/>
            <a:ext cx="5607542" cy="263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63DAE38-48BA-4149-933C-EC175E1B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ISRA5D Fault Data</a:t>
            </a:r>
            <a:endParaRPr lang="en-GB" sz="34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459104" y="1367051"/>
            <a:ext cx="1790132" cy="13625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045958" y="1367051"/>
            <a:ext cx="1203278" cy="11194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249236" y="1367051"/>
            <a:ext cx="516340" cy="13625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155140" y="1367051"/>
            <a:ext cx="1094096" cy="1553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26842" y="1367051"/>
            <a:ext cx="2322394" cy="776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33062" y="873457"/>
            <a:ext cx="233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Coating related spikes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219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5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Coating Periods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45E5-52FB-494F-8CA0-056475A6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1" y="1005840"/>
            <a:ext cx="5195520" cy="3747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0FA09-CAFA-41E1-9CFB-2527B5C9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39" y="870012"/>
            <a:ext cx="5793321" cy="42671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E0F443-7B51-4282-A753-2166839F9551}"/>
              </a:ext>
            </a:extLst>
          </p:cNvPr>
          <p:cNvSpPr/>
          <p:nvPr/>
        </p:nvSpPr>
        <p:spPr>
          <a:xfrm>
            <a:off x="838200" y="1341120"/>
            <a:ext cx="431800" cy="300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8E2AA-4D99-4B7A-95D9-D3048E3AF64D}"/>
              </a:ext>
            </a:extLst>
          </p:cNvPr>
          <p:cNvSpPr txBox="1"/>
          <p:nvPr/>
        </p:nvSpPr>
        <p:spPr>
          <a:xfrm>
            <a:off x="426720" y="5288280"/>
            <a:ext cx="106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 initial model training was actually being conducted using data that included coating periods!</a:t>
            </a:r>
          </a:p>
        </p:txBody>
      </p:sp>
    </p:spTree>
    <p:extLst>
      <p:ext uri="{BB962C8B-B14F-4D97-AF65-F5344CB8AC3E}">
        <p14:creationId xmlns:p14="http://schemas.microsoft.com/office/powerpoint/2010/main" val="130862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Coating Periods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988F7-876A-4B9A-9F7E-C59C3140EA7A}"/>
              </a:ext>
            </a:extLst>
          </p:cNvPr>
          <p:cNvSpPr txBox="1"/>
          <p:nvPr/>
        </p:nvSpPr>
        <p:spPr>
          <a:xfrm>
            <a:off x="426720" y="528828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Coating periods are now ignored (in both </a:t>
            </a:r>
            <a:r>
              <a:rPr lang="en-GB" b="1" dirty="0"/>
              <a:t>initial training data </a:t>
            </a:r>
            <a:r>
              <a:rPr lang="en-GB" dirty="0"/>
              <a:t>and in the online parameter updates).</a:t>
            </a:r>
          </a:p>
          <a:p>
            <a:endParaRPr lang="en-GB" dirty="0"/>
          </a:p>
          <a:p>
            <a:r>
              <a:rPr lang="en-GB" dirty="0"/>
              <a:t>Note we still ignore data points move than 5 from the model’s predictions.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35BC21-C923-4FA8-BDBB-9B94E370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97" y="830877"/>
            <a:ext cx="6121523" cy="424658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310606-A5E6-404F-B144-A79E0862C68D}"/>
              </a:ext>
            </a:extLst>
          </p:cNvPr>
          <p:cNvCxnSpPr/>
          <p:nvPr/>
        </p:nvCxnSpPr>
        <p:spPr>
          <a:xfrm flipH="1" flipV="1">
            <a:off x="4445000" y="2209800"/>
            <a:ext cx="828040" cy="3195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20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Coating Periods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5B0D0-1778-4DE6-99B5-93F489A3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92" y="914400"/>
            <a:ext cx="5695428" cy="4097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EB81BE-AAAA-4546-AFDB-07344A33775B}"/>
              </a:ext>
            </a:extLst>
          </p:cNvPr>
          <p:cNvSpPr txBox="1"/>
          <p:nvPr/>
        </p:nvSpPr>
        <p:spPr>
          <a:xfrm>
            <a:off x="426720" y="528828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Coating periods are now ignored (in both </a:t>
            </a:r>
            <a:r>
              <a:rPr lang="en-GB" b="1" dirty="0"/>
              <a:t>initial training data </a:t>
            </a:r>
            <a:r>
              <a:rPr lang="en-GB" dirty="0"/>
              <a:t>and in the online parameter updates).</a:t>
            </a:r>
          </a:p>
          <a:p>
            <a:endParaRPr lang="en-GB" dirty="0"/>
          </a:p>
          <a:p>
            <a:r>
              <a:rPr lang="en-GB" dirty="0"/>
              <a:t>Note we still ignore data points move than 5 from the model’s predictions.</a:t>
            </a:r>
          </a:p>
        </p:txBody>
      </p:sp>
    </p:spTree>
    <p:extLst>
      <p:ext uri="{BB962C8B-B14F-4D97-AF65-F5344CB8AC3E}">
        <p14:creationId xmlns:p14="http://schemas.microsoft.com/office/powerpoint/2010/main" val="1668216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Coating Periods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632EE-7C97-446E-9310-81CBF296E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18" y="852666"/>
            <a:ext cx="6285122" cy="4086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1EE8A-152F-4C71-923A-1AE257BBAE96}"/>
              </a:ext>
            </a:extLst>
          </p:cNvPr>
          <p:cNvSpPr txBox="1"/>
          <p:nvPr/>
        </p:nvSpPr>
        <p:spPr>
          <a:xfrm>
            <a:off x="426720" y="528828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Coating periods are now ignored (in both </a:t>
            </a:r>
            <a:r>
              <a:rPr lang="en-GB" b="1" dirty="0"/>
              <a:t>initial training data </a:t>
            </a:r>
            <a:r>
              <a:rPr lang="en-GB" dirty="0"/>
              <a:t>and in the online parameter updates).</a:t>
            </a:r>
          </a:p>
          <a:p>
            <a:endParaRPr lang="en-GB" dirty="0"/>
          </a:p>
          <a:p>
            <a:r>
              <a:rPr lang="en-GB" dirty="0"/>
              <a:t>Note we still ignore data points move than 5 from the model’s predictions.</a:t>
            </a:r>
          </a:p>
        </p:txBody>
      </p:sp>
    </p:spTree>
    <p:extLst>
      <p:ext uri="{BB962C8B-B14F-4D97-AF65-F5344CB8AC3E}">
        <p14:creationId xmlns:p14="http://schemas.microsoft.com/office/powerpoint/2010/main" val="325468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Coating Periods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EB825-8FA9-4F1E-A9DD-ECFB79E8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93" y="970280"/>
            <a:ext cx="6011272" cy="3947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6EF2C5-5ED3-4A5F-A1AD-8597D9527149}"/>
              </a:ext>
            </a:extLst>
          </p:cNvPr>
          <p:cNvSpPr txBox="1"/>
          <p:nvPr/>
        </p:nvSpPr>
        <p:spPr>
          <a:xfrm>
            <a:off x="426720" y="528828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Coating periods are now ignored (in both </a:t>
            </a:r>
            <a:r>
              <a:rPr lang="en-GB" b="1" dirty="0"/>
              <a:t>initial training data </a:t>
            </a:r>
            <a:r>
              <a:rPr lang="en-GB" dirty="0"/>
              <a:t>and in the online parameter updates).</a:t>
            </a:r>
          </a:p>
          <a:p>
            <a:endParaRPr lang="en-GB" dirty="0"/>
          </a:p>
          <a:p>
            <a:r>
              <a:rPr lang="en-GB" dirty="0"/>
              <a:t>Note we still ignore data points move than 5 from the model’s predictions.</a:t>
            </a:r>
          </a:p>
        </p:txBody>
      </p:sp>
    </p:spTree>
    <p:extLst>
      <p:ext uri="{BB962C8B-B14F-4D97-AF65-F5344CB8AC3E}">
        <p14:creationId xmlns:p14="http://schemas.microsoft.com/office/powerpoint/2010/main" val="306384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 Coating Periods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8428D-953F-407B-9CCA-2AC60EB0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90" y="934720"/>
            <a:ext cx="6154930" cy="4257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A0792F-29BA-423D-B952-130BB430B9BD}"/>
              </a:ext>
            </a:extLst>
          </p:cNvPr>
          <p:cNvSpPr txBox="1"/>
          <p:nvPr/>
        </p:nvSpPr>
        <p:spPr>
          <a:xfrm>
            <a:off x="426720" y="5288280"/>
            <a:ext cx="1063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Coating periods are now ignored (in both </a:t>
            </a:r>
            <a:r>
              <a:rPr lang="en-GB" b="1" dirty="0"/>
              <a:t>initial training data </a:t>
            </a:r>
            <a:r>
              <a:rPr lang="en-GB" dirty="0"/>
              <a:t>and in the online parameter updates).</a:t>
            </a:r>
          </a:p>
          <a:p>
            <a:endParaRPr lang="en-GB" dirty="0"/>
          </a:p>
          <a:p>
            <a:r>
              <a:rPr lang="en-GB" dirty="0"/>
              <a:t>Note we still ignore data points move than 5 from the model’s predictions.</a:t>
            </a:r>
          </a:p>
        </p:txBody>
      </p:sp>
    </p:spTree>
    <p:extLst>
      <p:ext uri="{BB962C8B-B14F-4D97-AF65-F5344CB8AC3E}">
        <p14:creationId xmlns:p14="http://schemas.microsoft.com/office/powerpoint/2010/main" val="247847464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1EC74E-BCA9-4ADE-8A96-153DC1193A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1030</Words>
  <Application>Microsoft Office PowerPoint</Application>
  <PresentationFormat>Widescreen</PresentationFormat>
  <Paragraphs>194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Open Sans</vt:lpstr>
      <vt:lpstr>2_Office Theme</vt:lpstr>
      <vt:lpstr>NSG Pilkington – University of Liverpool Machine Learning Project:  28/04/2021</vt:lpstr>
      <vt:lpstr>Today</vt:lpstr>
      <vt:lpstr>Removing Coating Periods</vt:lpstr>
      <vt:lpstr>Removing Coating Periods</vt:lpstr>
      <vt:lpstr>Removing Coating Periods</vt:lpstr>
      <vt:lpstr>Removing Coating Periods</vt:lpstr>
      <vt:lpstr>Removing Coating Periods</vt:lpstr>
      <vt:lpstr>Removing Coating Periods</vt:lpstr>
      <vt:lpstr>Removing Coating Periods</vt:lpstr>
      <vt:lpstr>Removing Coating Periods</vt:lpstr>
      <vt:lpstr>Removing Coating Periods</vt:lpstr>
      <vt:lpstr>Presenting Model Performance</vt:lpstr>
      <vt:lpstr>Combination Signals (Example)</vt:lpstr>
      <vt:lpstr>Exploring fault density by modules at the coating region</vt:lpstr>
      <vt:lpstr>Exploring fault density by modules at the coating region</vt:lpstr>
      <vt:lpstr>Exploring fault density by modules at the coating region</vt:lpstr>
      <vt:lpstr>Exploring fault density by modules at the coating region</vt:lpstr>
      <vt:lpstr>Exploring fault density by modules at the coating region</vt:lpstr>
      <vt:lpstr>Exploring fault density by modules at the coating region</vt:lpstr>
      <vt:lpstr>Exploring fault density by modules at the coating region</vt:lpstr>
      <vt:lpstr>ISRA5D Fault Data</vt:lpstr>
      <vt:lpstr>ISRA5D Fault Data</vt:lpstr>
      <vt:lpstr>ISRA5D Fault Data</vt:lpstr>
      <vt:lpstr>ISRA5D Fault Data</vt:lpstr>
      <vt:lpstr>ISRA5D Fault Data</vt:lpstr>
      <vt:lpstr>ISRA5D Fault Data</vt:lpstr>
      <vt:lpstr>ISRA5D Fault Data</vt:lpstr>
      <vt:lpstr>ISRA5D Fault Data</vt:lpstr>
      <vt:lpstr>ISRA5D Fault Data</vt:lpstr>
      <vt:lpstr>ISRA5D Fault Data</vt:lpstr>
      <vt:lpstr>ISRA5D Fault Data</vt:lpstr>
      <vt:lpstr>ISRA5D Fault Data</vt:lpstr>
      <vt:lpstr>ISRA5D Fault Data</vt:lpstr>
      <vt:lpstr>ISRA5D Fault Data</vt:lpstr>
      <vt:lpstr>ISRA5D Fault Data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1051</cp:revision>
  <dcterms:created xsi:type="dcterms:W3CDTF">2020-12-01T17:36:12Z</dcterms:created>
  <dcterms:modified xsi:type="dcterms:W3CDTF">2021-04-27T15:57:56Z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